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70" r:id="rId2"/>
  </p:sldMasterIdLst>
  <p:notesMasterIdLst>
    <p:notesMasterId r:id="rId21"/>
  </p:notesMasterIdLst>
  <p:sldIdLst>
    <p:sldId id="256" r:id="rId3"/>
    <p:sldId id="257" r:id="rId4"/>
    <p:sldId id="258" r:id="rId5"/>
    <p:sldId id="276" r:id="rId6"/>
    <p:sldId id="280" r:id="rId7"/>
    <p:sldId id="281" r:id="rId8"/>
    <p:sldId id="279" r:id="rId9"/>
    <p:sldId id="266" r:id="rId10"/>
    <p:sldId id="261" r:id="rId11"/>
    <p:sldId id="267" r:id="rId12"/>
    <p:sldId id="282" r:id="rId13"/>
    <p:sldId id="283" r:id="rId14"/>
    <p:sldId id="285" r:id="rId15"/>
    <p:sldId id="284" r:id="rId16"/>
    <p:sldId id="286" r:id="rId17"/>
    <p:sldId id="271" r:id="rId18"/>
    <p:sldId id="272" r:id="rId19"/>
    <p:sldId id="275" r:id="rId20"/>
  </p:sldIdLst>
  <p:sldSz cx="14630400" cy="8229600"/>
  <p:notesSz cx="8229600" cy="14630400"/>
  <p:embeddedFontLst>
    <p:embeddedFont>
      <p:font typeface="Helvetica" panose="020B060402020202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ambria Math" panose="02040503050406030204" pitchFamily="18" charset="0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Nobile" panose="020B0604020202020204" charset="0"/>
      <p:regular r:id="rId33"/>
    </p:embeddedFont>
    <p:embeddedFont>
      <p:font typeface="Corben" panose="020B0604020202020204" charset="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9F9"/>
    <a:srgbClr val="F9F9FF"/>
    <a:srgbClr val="F8F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82788" autoAdjust="0"/>
  </p:normalViewPr>
  <p:slideViewPr>
    <p:cSldViewPr snapToGrid="0" snapToObjects="1">
      <p:cViewPr varScale="1">
        <p:scale>
          <a:sx n="61" d="100"/>
          <a:sy n="61" d="100"/>
        </p:scale>
        <p:origin x="103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70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3085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U sekvencijalnom izvođenju power iteracije, svi koraci se sprovode na jednom procesorskom jezgru ili u jednom procesu. Ovakav pristup je relativno jednostavan za implementaciju i dobro odgovara problemima srednje veličine. Sekvencijalna implementacija samo prati korake koje</a:t>
                </a:r>
                <a:r>
                  <a:rPr lang="en-U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smo prosli u matematickoj osnovi.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Prednosti sekvencijalnog pristupa uključuju laku implementaciju i relativno malu memorijsku složenost (sve dok je matrica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upotrebljiva na jednoj procesorskoj jedinici). Nedostatak je u tome što, za veoma velike matrice, vrijeme izvršavanja može postati izuzetno dugo, jer nema raspodjele računa na više procesora.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Klasična metoda stepene iteracije sastoji se od sukcesivnog množenja matrice i vektora, nakon čega slijedi normalizacija rezultujućeg vektora. Kako se radi o operacijama koje zahtijevaju značajna računanja (posebno za velike matrice dimenzija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𝑛×𝑛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), jasno je da bi paralelizacija algoritma mogla dovesti do značajnog ubrzanja procesa računanja dominantne svojstvene vrijednosti.</a:t>
                </a:r>
              </a:p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Neka je zadana matrica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𝐴∈𝑅^(𝑛× 𝑛)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i početni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𝑏_0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​. Matrica se dijeli na jednake dijelove između raspoloživih procesorskih jezgara. Pretpostavimo da imamo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𝑝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procesora. Svaki procesor dobija dio matrice koji se sastoji od približno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𝑛/𝑝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redova. Procesor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𝑃_𝑖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obrađuje redove od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(𝑖−1)  𝑛/𝑝  + 1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do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𝑖 𝑛/𝑝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Svaki procesor nezavisno računa svoj dio rezultujućeg vektora. Preciznije, za iteraciju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svaki procesor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𝑃_𝑖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računa: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𝑦_𝑘𝑖=𝐴_𝑖 𝑏_𝑘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gdje 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𝐴_𝑖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dio matrice A koji pripada procesoru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𝑃_𝑖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​, 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je prethodno izračunati (ili početni) vektor. Ovaj korak zahtijeva lokalne proračune na svakom procesoru, bez potrebe za međusobnom komunikacijom među procesorima</a:t>
                </a:r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3513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Zatim slijedi paralelna normalizacija vektora. Da bismo dobili novi vektor iteracije, neophodno je izvršiti globalnu normalizaciju. Kako je vektor raspodijeljen na procesore, najprije svaki procesor izračunava parcijalnu normu: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‖𝑦_(𝑘,𝑖)  ‖^2= ∑1_(𝑗=(𝑖−1)  𝑛/𝑝+1)^(𝑖 𝑛/𝑝)▒(𝑦_(𝑘,𝑖,𝑗) )^2 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Nakon što svaki procesor izračuna svoju parcijalnu normu, slijedi globalna redukcija:	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‖𝑦_(𝑘 ) ‖= √(∑_(𝑖=1)^𝑝▒‖𝑦_(𝑘,𝑖) ‖^2 )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 ovaj korak neophodna je međusobna komunikacija (npr. MPI_Allreduce operacija ako koristimo MPI biblioteku). </a:t>
                </a:r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2910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Zatim svaki procesor normalizuje svoj dio vektora lokalno koristeći globalnu normu: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𝑏_(𝑘+1,𝑖)=𝑦_(𝑘,𝑖)/‖𝑦_𝑘 ‖ 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Nakon toga se vrši provjera kriterijuma konvergencije. Za provjeru konvergencije potrebno je porediti novi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𝑏_(𝑘+1)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sa prethodnim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​. Svaki procesor računa lokalnu razliku vektora: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‖𝑏_(𝑘+1,𝑖)− 𝑏_(𝑘,𝑖) ‖^2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43554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Potom slijedi još jedna globalna redukcija za izračunavanje ukupne razlike: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‖ 𝑏­_(𝑘+1)  −𝑏_𝑘  ‖ =√(∑1_(𝑖=1)^𝑝▒〖‖ 𝑏_(𝑘+1,𝑖)− 𝑏_(𝑘,𝑖) ‖^2  〗)  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Ako je ova vrijednost manja od zadate tolerancije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𝜀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ide se dalje, u slučaju da nije onda se ide u sledeću iteraciju.</a:t>
                </a: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Sledeći, ujedno i poslednji korak je aproksimacija dominantne svojstvene vrijednosti (Rayleigh-ev kvocijent). Kada se postigne konvergencija, dominantna svojstvena vrijednost računa se paralelno preko Rayleigh-evog kvocijenta: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𝜆≈ 𝑏_𝑘^𝑇  𝐴 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Svaki procesor računa parcijalni proizvod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𝑏_(𝑘,𝑖)^𝑇  𝑦_(𝑘,𝑖)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a zatim se izvrši globalna redukcija za konačni rezultat svojstvene vrijednosti: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𝜆_𝑘=∑1_(𝑖=1)^𝑝▒𝑏_(𝑘,𝑖)^𝑇  𝑦_(𝑘,𝑖)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06370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Nakon toga se ponovo provjerava uslov konvergencije, odnosno da li je greška prihvatljiva, po formuli: 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∣𝜆_(𝑘+1)−𝜆_𝑘 ​∣ </a:t>
                </a:r>
                <a:r>
                  <a:rPr lang="en-US" sz="1200" b="1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&lt;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δ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Ovdje se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𝛿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se odnosi na to </a:t>
                </a:r>
                <a:r>
                  <a:rPr lang="en-US" sz="1200" b="1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koliko se svojstvena vrijednost promijenila između iteracija.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Ovaj kriterijum se koristi kada želimo dodatnu sigurnost da je i izračunata svojstvena vrijednost stabilizovana.</a:t>
                </a: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Ukoliko greška jeste u opsegu prihvatljive, uzimamo trenutni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kao dominantnu vrijednost. U suprotnom, algoritam nastavlja sa narednom iteracijom sve dok ne bude zadovoljen kriterijum konvergencije.</a:t>
                </a:r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70415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remenska slo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ž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enost se može uzeti kao najvažnija razlika. Sekvencijalno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 gustu matricu od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𝑛 𝑥 𝑛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mno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ž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enje se odvija 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O(n^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2 )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operacija po jednoj iteraciji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 izvodi ga samo jedno jezgro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Kod paralelnog pristupa u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kupan broj operacija ostaje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O(n^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2 )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ali se dijele izme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đ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u vi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š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 jezgara ili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č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vorova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š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to omogu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ć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ava znatno ubrzanje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sve dok se tro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š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kovi komunikacije ne pove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ć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aju do te mjere da naru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š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 dobit od paralelizacije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Kada je u pitanju memorijska organizacija, pri sekvencijalnom pristupu jedan proces sadrži svu matricu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 i vector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𝑥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Ovo može biti problem za ekstremno velike matrice. Dok pri paralelnom svako jezgro čuva samo dio matrice i dio vektora, što omogućava rad sa mnogo većim podacima nego što to može jedna jedinica da prihvati.</a:t>
                </a: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Značajna razlika je i složenost implementacije.</a:t>
                </a:r>
                <a:r>
                  <a:rPr lang="en-US" sz="1200" b="1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Sekvencijalni pristup je jednostavniji za kodiranje i razumijevanje. Paralelni pristup zahtijeva upotrebu biblioteka poput MPI, OpenMP ili CUDA. Potrebno je obezbijediti korektnu i efikasnu komunikaciju i sinhronizaciju između čvorova, odnosno procesorskih jezgara.</a:t>
                </a: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 kraj, kao razliku vrijedi pomenuti i praktičnu primjenu.</a:t>
                </a:r>
                <a:r>
                  <a:rPr lang="en-US" sz="1200" b="1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Sekvencijalno riješenje je primjereno za srednje veličine problema i okruženja gdje nema mnogo hardverskih resursa. Dok je paralelno rješenje neophodno za rješavanje vrlo velikih problema (visokodimenzionalne matrice, masivno računanje), gdje se postižu značajne uštede u vremenu.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Hvala na paznji!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sr-Latn-ME" smtClean="0"/>
                  <a:t>Uzmimo da</a:t>
                </a:r>
                <a:r>
                  <a:rPr lang="sr-Latn-ME" baseline="0" smtClean="0"/>
                  <a:t> je A kvadratna matrica dimenzija n puta n,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koja ima n linearno nezavisnih svojstvenih vektora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1,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2, ..., 𝑣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𝑛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. Pretpostavlja se da postoji dominantna svojstvena vrijednost 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1,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tj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|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1 |&gt;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|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𝑖 |  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 svako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𝑖 = 2, …, 𝑛,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i da je A dijagonalizabilna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U ovim uslovima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metoda stepene iteracije garantuje konvergenciju ka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𝑣_1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–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svojstvenom vektoru koji odgovara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1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​. 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Odnosno u opštem slučaju v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ektor </a:t>
                </a:r>
                <a:r>
                  <a:rPr lang="sr-Latn-ME" sz="1200" i="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je svojstveni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vektor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ako postoji skalar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takav da va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ž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 </a:t>
                </a:r>
                <a:r>
                  <a:rPr lang="en-US" sz="1200" i="0" smtClean="0">
                    <a:latin typeface="Cambria Math" panose="02040503050406030204" pitchFamily="18" charset="0"/>
                  </a:rPr>
                  <a:t>𝐴𝑣</a:t>
                </a:r>
                <a:r>
                  <a:rPr lang="sr-Latn-ME" sz="1200" i="0">
                    <a:latin typeface="Cambria Math" panose="02040503050406030204" pitchFamily="18" charset="0"/>
                  </a:rPr>
                  <a:t>=</a:t>
                </a:r>
                <a:r>
                  <a:rPr lang="en-US" sz="1200" i="0">
                    <a:latin typeface="Cambria Math" panose="02040503050406030204" pitchFamily="18" charset="0"/>
                  </a:rPr>
                  <a:t>𝜆𝑣</a:t>
                </a:r>
                <a:r>
                  <a:rPr lang="sr-Latn-ME" sz="1200" smtClean="0"/>
                  <a:t>, gdje je lambda svojstvna</a:t>
                </a:r>
                <a:r>
                  <a:rPr lang="sr-Latn-ME" sz="1200" baseline="0" smtClean="0"/>
                  <a:t> vrijednost. 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Odnosno, svojstveni vektori su specijalni vektori koje neka matrica ne rotira, ne savija, ne mijenja im pravac – već ih samo produžava ili skraćuje, tj. Skalira.</a:t>
                </a:r>
                <a:endParaRPr lang="en-US" sz="120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Metoda stepene iteracije koristi 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ovaj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rekurzivni izraz:</a:t>
                </a:r>
                <a:endParaRPr lang="sr-Latn-ME" sz="1200" kern="1200" smtClean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  <a:r>
                  <a:rPr lang="en-US" sz="1200" i="0">
                    <a:latin typeface="Cambria Math" panose="02040503050406030204" pitchFamily="18" charset="0"/>
                  </a:rPr>
                  <a:t>𝑏</a:t>
                </a:r>
                <a:r>
                  <a:rPr lang="en-US" sz="1200" i="0" smtClean="0">
                    <a:latin typeface="Cambria Math" panose="02040503050406030204" pitchFamily="18" charset="0"/>
                  </a:rPr>
                  <a:t>_(</a:t>
                </a:r>
                <a:r>
                  <a:rPr lang="en-US" sz="1200" i="0">
                    <a:latin typeface="Cambria Math" panose="02040503050406030204" pitchFamily="18" charset="0"/>
                  </a:rPr>
                  <a:t>𝑘+1</a:t>
                </a:r>
                <a:r>
                  <a:rPr lang="en-US" sz="1200" i="0" smtClean="0">
                    <a:latin typeface="Cambria Math" panose="02040503050406030204" pitchFamily="18" charset="0"/>
                  </a:rPr>
                  <a:t>)</a:t>
                </a:r>
                <a:r>
                  <a:rPr lang="en-US" sz="1200" i="0">
                    <a:latin typeface="Cambria Math" panose="02040503050406030204" pitchFamily="18" charset="0"/>
                  </a:rPr>
                  <a:t>=(𝐴 𝑏_𝑘)/( ∥𝐴 𝑏_𝑘∥ )</a:t>
                </a:r>
                <a:endParaRPr lang="en-US" sz="1200" kern="1200" smtClean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Ovdje 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vektor dobijen 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-toj iteraciji, 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∥ ∥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označava Euklidsku normu. </a:t>
                </a:r>
                <a:endParaRPr lang="en-US" sz="1200" kern="1200" smtClean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Inicijalni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𝑏_0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se bira proizvoljno, ali ne smije biti ortogonalan na dominantni svojstveni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𝑣_1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​. Početni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𝑏_0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​se može uvijek izraziti kao linearna kombinaciju svojstvenih vektora (ako su linearno nezavisni – što jesu kod dijagonalizabilnih matrica) : 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0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=𝑐_1 𝑣_1+𝑐_2 𝑣_2+…+𝑐_𝑛 𝑣_𝑛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. Nakon toga on se treba normalizovati: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𝑏_0  :=  𝑏_0/(∥𝑏_0∥)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Zatim se računa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 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i onda se vrši normalizacija po gore prikazanoj formuli rekurzivnog izraza. Najčešće se koristi </a:t>
                </a:r>
                <a:r>
                  <a:rPr lang="en-US" sz="1200" b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Euklidska (L2) norma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koja se računa kao: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‖𝐴𝑏_𝑘 ‖ =√(∑1_(𝑖=1)^𝑛▒(𝐴𝑏_𝑘 )_𝑖^2 )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75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Zatim se provjerava da li je zadovoljen uslov konvergencije: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|𝑏_(𝑘+1)  − 𝑏_𝑘  |&lt;𝜀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gdje 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𝜀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b="1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tolerancija greške – dozvoljeni prag odstupanja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između dvije uzastopne iteracije vektora. Tolerancija greške se bira proizvoljno, na osnovu: željene tačnosti rezultata, brojčane preciznosti softverskog alata koji se koristi(npr. Python, MATLAB), brzine konvergencije i veličine problema. Vrijednosti poput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〖10〗^(−3)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〖10〗^(−6)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ili čak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〖10〗^(−8 )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su uobičajene, u zavisnosti od zahtjevane preciznosti. Takođe, preporučuje se postavljanje maksimalnog broja iteracija (npr. 1000) kako bi se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spriječil</a:t>
                </a:r>
                <a:r>
                  <a:rPr lang="sr-Cyrl-R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о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veliko opterecenje</a:t>
                </a:r>
                <a:r>
                  <a:rPr lang="en-U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sistema u  slucaju da je konvergencije prespora</a:t>
                </a:r>
                <a:r>
                  <a:rPr lang="sr-Cyrl-R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Svakim novim množenjem sa matricom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komponenta u pravcu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𝑣_1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se pojačava, dok ostale slabe: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𝐴^𝑘 𝑏_0= 𝑐_1  𝜆_1^𝑘 𝑣_1+ 𝑐_2  𝜆_2^𝑘 𝑣_2+ ⋯+ 𝑐_𝑛 𝜆_𝑛^𝑘 𝑣_𝑛    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Zbog činjenice da je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|𝜆_1 | &gt; |𝜆_𝑖 |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 sve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𝑖≥ 2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 član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 𝜆_1^𝑘 𝑣_1 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 vremenom dominira, pa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𝑏_𝑘→ 𝑣_1.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4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Kada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postane dovoljno blizak pravcu svojstvenog vektora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𝑣_1,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odnosno kada se zadovolji uslov konvergencije, odgovarajuća svojstvena vrijednost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𝜆_1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može se aproksimirati pomoću Rayleigh-ovog kvocijenta: 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𝜆≈  (𝑏_𝑘^𝑇 𝐴𝑏_𝑘)/(𝑏_𝑘^𝑇 𝑏_𝑘 )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Ova formula daje vrlo preciznu procjenu ako 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𝑏_𝑘≈ 𝑣_1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786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Ovdje imamo prikazanu vizualizaciju ponašanja metode stepene iteracije. Lijevi grafikon prikazuje matricu sa dva svojstvena vektora, i kako se aproksimacija vektora (crvena oznaka) u toku iteracija postepeno približava pravcu dominantnog svojstvenog vektora (plavi vektor), dok je najmanji svojstveni vektor prikazan narandžasto radi poređenja. Ova grafička ilustracija potvrđuje teorijsko svojstvo metode – vektor aproksimacije se usmjerava ka pravcu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𝑣_1</a:t>
                </a:r>
                <a:r>
                  <a:rPr lang="en-US" sz="1200" b="0" i="0" kern="1200" smtClean="0">
                    <a:solidFill>
                      <a:schemeClr val="tx1"/>
                    </a:solidFill>
                    <a:effectLst/>
                    <a:latin typeface="Cambria Math" panose="02040503050406030204" pitchFamily="18" charset="0"/>
                    <a:ea typeface="+mn-ea"/>
                    <a:cs typeface="+mn-cs"/>
                  </a:rPr>
                  <a:t> 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odnosno dominantnog</a:t>
                </a:r>
                <a:r>
                  <a:rPr lang="en-U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svojstvenog vektora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​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što je i cilj postupka. Desni grafikon prikazuje pad greške po iteracijama u logaritamskoj skali. Greška se računa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kao euklidska forma od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|| aproksimacija − najveći svojstveni vektor ||.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Ovdje</a:t>
                </a:r>
                <a:r>
                  <a:rPr lang="en-U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se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jasno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vidi eksponencijalni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pad. Već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nakon nekoliko iteracija, greška postaje manja od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〖10〗^(−3)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što pokazuje efikasnost metode u pronalaženju dominantnog svojstvenog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vektora, a samim time i dominantne</a:t>
                </a:r>
                <a:r>
                  <a:rPr lang="en-U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svojstvene vrijednosti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6048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3746163" y="7366000"/>
            <a:ext cx="436562" cy="304800"/>
          </a:xfrm>
          <a:prstGeom prst="rect">
            <a:avLst/>
          </a:prstGeom>
        </p:spPr>
        <p:txBody>
          <a:bodyPr/>
          <a:lstStyle/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843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366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6554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461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676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677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451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454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139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97599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5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781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7.png"/><Relationship Id="rId7" Type="http://schemas.openxmlformats.org/officeDocument/2006/relationships/image" Target="../media/image190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openxmlformats.org/officeDocument/2006/relationships/image" Target="../media/image23.png"/><Relationship Id="rId5" Type="http://schemas.openxmlformats.org/officeDocument/2006/relationships/image" Target="../media/image170.png"/><Relationship Id="rId10" Type="http://schemas.openxmlformats.org/officeDocument/2006/relationships/image" Target="../media/image22.png"/><Relationship Id="rId4" Type="http://schemas.openxmlformats.org/officeDocument/2006/relationships/image" Target="../media/image18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9" y="2251671"/>
            <a:ext cx="7820274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Stepena Iteracija za Nalaženje Dominantne Svojstvene Vrijednosti Matrice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11265228" y="49822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</a:t>
            </a:r>
            <a:r>
              <a:rPr lang="sr-Latn-ME" sz="220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 programiranje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1265228" y="5444687"/>
            <a:ext cx="26043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Čabarkapa 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Đ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or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đ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 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5/24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1265228" y="5960044"/>
            <a:ext cx="26043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Miletić Rajan 7/24</a:t>
            </a:r>
            <a:endParaRPr lang="en-US" sz="175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69" t="-4204" r="-10981" b="-8702"/>
          <a:stretch/>
        </p:blipFill>
        <p:spPr>
          <a:xfrm>
            <a:off x="9791699" y="100424"/>
            <a:ext cx="990600" cy="849085"/>
          </a:xfrm>
          <a:prstGeom prst="rect">
            <a:avLst/>
          </a:prstGeom>
          <a:solidFill>
            <a:sysClr val="window" lastClr="FFFFFF"/>
          </a:solidFill>
          <a:ln>
            <a:solidFill>
              <a:srgbClr val="4F81BD"/>
            </a:solidFill>
          </a:ln>
          <a:effectLst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8" name="Rectangle 7"/>
          <p:cNvSpPr/>
          <p:nvPr/>
        </p:nvSpPr>
        <p:spPr>
          <a:xfrm>
            <a:off x="8032172" y="1054615"/>
            <a:ext cx="45096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kern="0" smtClean="0">
                <a:latin typeface="Corben" panose="020B0604020202020204" charset="0"/>
                <a:cs typeface="Helvetica" panose="020B0604020202020204" pitchFamily="34" charset="0"/>
                <a:sym typeface="Poppins"/>
              </a:rPr>
              <a:t>PRIRODNO–MATEMATIČKI FAKULTET</a:t>
            </a:r>
            <a:br>
              <a:rPr lang="en-US" i="1" kern="0" smtClean="0">
                <a:latin typeface="Corben" panose="020B0604020202020204" charset="0"/>
                <a:cs typeface="Helvetica" panose="020B0604020202020204" pitchFamily="34" charset="0"/>
                <a:sym typeface="Poppins"/>
              </a:rPr>
            </a:br>
            <a:r>
              <a:rPr lang="en-US" i="1" kern="0" smtClean="0">
                <a:latin typeface="Corben" panose="020B0604020202020204" charset="0"/>
                <a:cs typeface="Helvetica" panose="020B0604020202020204" pitchFamily="34" charset="0"/>
                <a:sym typeface="Poppins"/>
              </a:rPr>
              <a:t>Računarstvo i informacione tehnologije</a:t>
            </a:r>
            <a:endParaRPr lang="en-US">
              <a:latin typeface="Corben" panose="020B0604020202020204" charset="0"/>
              <a:cs typeface="Helvetica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837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Sekvencijalna Implementacija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4150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Sekvencijalna obrada je jednostavna. Omogućava lako kodiranje i razumijevanje.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224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Međutim, može dovesti do dugog izvršavanja. Ovo postaje problem za velike matrice.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884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Složenost</a:t>
            </a:r>
            <a:endParaRPr lang="en-US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4"/>
              <p:cNvSpPr/>
              <p:nvPr/>
            </p:nvSpPr>
            <p:spPr>
              <a:xfrm>
                <a:off x="793790" y="6182916"/>
                <a:ext cx="7556421" cy="362903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850"/>
                  </a:lnSpc>
                  <a:buNone/>
                </a:pPr>
                <a:r>
                  <a:rPr lang="en-US" sz="1750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75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pPr>
                      <m:e>
                        <m:r>
                          <a:rPr lang="en-US" sz="175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e>
                      <m:sup>
                        <m:r>
                          <a:rPr lang="en-US" sz="175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750" dirty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) po iteraciji</a:t>
                </a:r>
                <a:endParaRPr lang="en-US" sz="1750" dirty="0"/>
              </a:p>
            </p:txBody>
          </p:sp>
        </mc:Choice>
        <mc:Fallback xmlns="">
          <p:sp>
            <p:nvSpPr>
              <p:cNvPr id="7" name="Text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790" y="6182916"/>
                <a:ext cx="7556421" cy="362903"/>
              </a:xfrm>
              <a:prstGeom prst="rect">
                <a:avLst/>
              </a:prstGeom>
              <a:blipFill rotWithShape="0">
                <a:blip r:embed="rId4"/>
                <a:stretch>
                  <a:fillRect l="-1774" b="-30000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13510" y="3801779"/>
            <a:ext cx="12688711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aralelizacija algoritma podrazumijeva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istovremenu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raspodjelu poslova između više procesora ili procesorskih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jezgara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13509" y="4776690"/>
            <a:ext cx="12688711" cy="361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Paralelni pristup metodi stepene iteracije može biti predstavljen u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nekoliko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koraka: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910619" y="5482296"/>
            <a:ext cx="2377574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Dijeljenje matrice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2066012" y="5893339"/>
                <a:ext cx="5591852" cy="4817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Procesor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𝑃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obrađuje redove od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d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−1</m:t>
                        </m:r>
                      </m:e>
                    </m:d>
                    <m:f>
                      <m:f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num>
                      <m:den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𝑝</m:t>
                        </m:r>
                      </m:den>
                    </m:f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+ 1 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do</a:t>
                </a:r>
                <a14:m>
                  <m:oMath xmlns:m="http://schemas.openxmlformats.org/officeDocument/2006/math"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𝑖</m:t>
                    </m:r>
                    <m:f>
                      <m:f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num>
                      <m:den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𝑝</m:t>
                        </m:r>
                      </m:den>
                    </m:f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 </a:t>
                </a:r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6012" y="5893339"/>
                <a:ext cx="5591852" cy="481799"/>
              </a:xfrm>
              <a:prstGeom prst="rect">
                <a:avLst/>
              </a:prstGeom>
              <a:blipFill rotWithShape="0">
                <a:blip r:embed="rId3"/>
                <a:stretch>
                  <a:fillRect l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2066012" y="7166485"/>
                <a:ext cx="7315200" cy="73590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Odnosno,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 iteraciju </a:t>
                </a:r>
                <a14:m>
                  <m:oMath xmlns:m="http://schemas.openxmlformats.org/officeDocument/2006/math"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𝑘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svaki procesor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𝑃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​ računa:</a:t>
                </a:r>
              </a:p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75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𝑦</m:t>
                          </m:r>
                        </m:e>
                        <m:sub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𝑘𝑖</m:t>
                          </m:r>
                        </m:sub>
                      </m:sSub>
                      <m:r>
                        <a:rPr lang="en-US" sz="175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</m:t>
                      </m:r>
                      <m:sSub>
                        <m:sSubPr>
                          <m:ctrlPr>
                            <a:rPr lang="en-US" sz="175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sz="175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𝑏</m:t>
                          </m:r>
                        </m:e>
                        <m:sub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6012" y="7166485"/>
                <a:ext cx="7315200" cy="735907"/>
              </a:xfrm>
              <a:prstGeom prst="rect">
                <a:avLst/>
              </a:prstGeom>
              <a:blipFill rotWithShape="0">
                <a:blip r:embed="rId4"/>
                <a:stretch>
                  <a:fillRect l="-583" t="-4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/>
          <p:cNvSpPr/>
          <p:nvPr/>
        </p:nvSpPr>
        <p:spPr>
          <a:xfrm>
            <a:off x="1914228" y="6755442"/>
            <a:ext cx="7192995" cy="3616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Svaki procesor nezavisno računa svoj dio rezultujućeg vektora.</a:t>
            </a:r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82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970844" y="3937246"/>
                <a:ext cx="12688711" cy="16468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Prvo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svaki procesor izračunava parcijalnu normu: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𝑘</m:t>
                                  </m:r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,</m:t>
                                  </m:r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 </m:t>
                              </m:r>
                            </m:e>
                          </m:d>
                        </m:e>
                        <m:sup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2</m:t>
                          </m:r>
                        </m:sup>
                      </m:sSup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naryPr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𝑗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=</m:t>
                          </m:r>
                          <m:d>
                            <m:d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dPr>
                            <m:e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−1</m:t>
                              </m:r>
                            </m:e>
                          </m:d>
                          <m:f>
                            <m:f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fPr>
                            <m:num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den>
                          </m:f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+1</m:t>
                          </m:r>
                        </m:sub>
                        <m:sup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  <m:f>
                            <m:f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fPr>
                            <m:num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den>
                          </m:f>
                        </m:sup>
                        <m:e>
                          <m:sSup>
                            <m:sSup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100" i="1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𝑘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,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𝑖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,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0844" y="3937246"/>
                <a:ext cx="12688711" cy="1646861"/>
              </a:xfrm>
              <a:prstGeom prst="rect">
                <a:avLst/>
              </a:prstGeom>
              <a:blipFill rotWithShape="0">
                <a:blip r:embed="rId3"/>
                <a:stretch>
                  <a:fillRect l="-240" t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970844" y="5736390"/>
                <a:ext cx="11913884" cy="16189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Nakon što svaki procesor izračuna svoju parcijalnu normu, slijedi globalna redukcija:	</a:t>
                </a: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‖"/>
                          <m:endChr m:val="‖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sSubPr>
                            <m:e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𝑘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 </m:t>
                              </m:r>
                            </m:sub>
                          </m:sSub>
                        </m:e>
                      </m:d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naryPr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2100" i="1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100" i="1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0844" y="5736390"/>
                <a:ext cx="11913884" cy="1618905"/>
              </a:xfrm>
              <a:prstGeom prst="rect">
                <a:avLst/>
              </a:prstGeom>
              <a:blipFill rotWithShape="0">
                <a:blip r:embed="rId5"/>
                <a:stretch>
                  <a:fillRect l="-256" t="-1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1230382" y="7306959"/>
            <a:ext cx="12688711" cy="361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Za ovaj korak neophodna je međusobna komunikacija (npr.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MPI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_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Allreduce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operacija ako koristimo MPI biblioteku)</a:t>
            </a:r>
          </a:p>
        </p:txBody>
      </p:sp>
    </p:spTree>
    <p:extLst>
      <p:ext uri="{BB962C8B-B14F-4D97-AF65-F5344CB8AC3E}">
        <p14:creationId xmlns:p14="http://schemas.microsoft.com/office/powerpoint/2010/main" val="2939771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332089" y="4233333"/>
                <a:ext cx="9432390" cy="11780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Zatim svaki procesor normalizuje svoj dio vektora lokalno koristeći globalnu normu:</a:t>
                </a:r>
              </a:p>
              <a:p>
                <a:r>
                  <a:rPr lang="sr-Latn-ME" sz="2100" smtClean="0">
                    <a:solidFill>
                      <a:srgbClr val="404155"/>
                    </a:solidFill>
                    <a:ea typeface="Nobile" pitchFamily="34" charset="-122"/>
                    <a:cs typeface="Nobile" pitchFamily="34" charset="-120"/>
                  </a:rPr>
                  <a:t>		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+1,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=</m:t>
                    </m:r>
                    <m:f>
                      <m:f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100" i="1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sSubPr>
                          <m:e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𝑘</m:t>
                            </m:r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,</m:t>
                            </m:r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2100" i="1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100" i="1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den>
                    </m:f>
                  </m:oMath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endParaRPr lang="en-US" b="1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2089" y="4233333"/>
                <a:ext cx="9432390" cy="1178015"/>
              </a:xfrm>
              <a:prstGeom prst="rect">
                <a:avLst/>
              </a:prstGeom>
              <a:blipFill rotWithShape="0">
                <a:blip r:embed="rId4"/>
                <a:stretch>
                  <a:fillRect l="-388" t="-10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332089" y="5781512"/>
                <a:ext cx="11351184" cy="7984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Nakon toga se vrši provjera kriterijuma konvergencije.</a:t>
                </a:r>
                <a:r>
                  <a:rPr lang="en-US" sz="1600"/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Svaki procesor računa lokalnu razliku vektora: </a:t>
                </a:r>
                <a:endParaRPr lang="sr-Latn-ME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	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		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2100" i="1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100" i="1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𝑘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+1,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− </m:t>
                            </m:r>
                            <m:sSub>
                              <m:sSubPr>
                                <m:ctrlPr>
                                  <a:rPr lang="en-US" sz="2100" i="1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𝑘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,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p>
                    </m:sSup>
                  </m:oMath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2089" y="5781512"/>
                <a:ext cx="11351184" cy="798488"/>
              </a:xfrm>
              <a:prstGeom prst="rect">
                <a:avLst/>
              </a:prstGeom>
              <a:blipFill rotWithShape="0">
                <a:blip r:embed="rId5"/>
                <a:stretch>
                  <a:fillRect l="-322" t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756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1339784" y="3537170"/>
                <a:ext cx="11650133" cy="16189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Potom slijedi još jedna globalna redukcija za izračunavanje ukupne razlike:</a:t>
                </a: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‖ </m:t>
                      </m:r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𝑏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­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+1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 −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𝑏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 ‖ =</m:t>
                      </m:r>
                      <m:rad>
                        <m:radPr>
                          <m:degHide m:val="on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naryPr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2100" i="1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 </m:t>
                                      </m:r>
                                      <m:sSub>
                                        <m:sSubPr>
                                          <m:ctrlPr>
                                            <a:rPr lang="en-US" sz="2100" i="1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+1,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− </m:t>
                                      </m:r>
                                      <m:sSub>
                                        <m:sSubPr>
                                          <m:ctrlPr>
                                            <a:rPr lang="en-US" sz="2100" i="1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 </m:t>
                              </m:r>
                            </m:e>
                          </m:nary>
                        </m:e>
                      </m:rad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 </m:t>
                      </m:r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784" y="3537170"/>
                <a:ext cx="11650133" cy="1618905"/>
              </a:xfrm>
              <a:prstGeom prst="rect">
                <a:avLst/>
              </a:prstGeom>
              <a:blipFill rotWithShape="0">
                <a:blip r:embed="rId4"/>
                <a:stretch>
                  <a:fillRect l="-314" t="-1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339784" y="5502439"/>
                <a:ext cx="12417780" cy="19674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lvl="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Naredni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korak je aproksimacija dominantne svojstvene vrijednosti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preko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Rayleigh-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og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količnika </a:t>
                </a:r>
                <a14:m>
                  <m:oMath xmlns:m="http://schemas.openxmlformats.org/officeDocument/2006/math"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𝜆</m:t>
                    </m:r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≈ </m:t>
                    </m:r>
                    <m:sSubSup>
                      <m:sSubSup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Sup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  <m:sup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𝑇</m:t>
                        </m:r>
                      </m:sup>
                    </m:sSubSup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𝐴</m:t>
                    </m:r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sSub>
                      <m:sSub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10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</a:t>
                </a:r>
                <a:r>
                  <a:rPr lang="sr-Latn-ME" sz="210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Svaki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procesor računa parcijalni proizvod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Sup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,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  <m:sup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𝑇</m:t>
                        </m:r>
                      </m:sup>
                    </m:sSubSup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sSub>
                      <m:sSub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𝑦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,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a zatim se izvrši globalna redukcija za konačni rezultat svojstvene vrijednosti:</a:t>
                </a:r>
              </a:p>
              <a:p>
                <a:pPr lvl="0"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𝜆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naryPr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=1</m:t>
                          </m:r>
                        </m:sub>
                        <m:sup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𝑝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sSubSupPr>
                            <m:e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𝑘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,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𝑇</m:t>
                              </m:r>
                            </m:sup>
                          </m:sSubSup>
                        </m:e>
                      </m:nary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𝑦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,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784" y="5502439"/>
                <a:ext cx="12417780" cy="1967462"/>
              </a:xfrm>
              <a:prstGeom prst="rect">
                <a:avLst/>
              </a:prstGeom>
              <a:blipFill rotWithShape="0">
                <a:blip r:embed="rId5"/>
                <a:stretch>
                  <a:fillRect l="-295" t="-1553" r="-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505163" y="5122925"/>
                <a:ext cx="12139149" cy="3616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Ako je ova vrijednost manja od zadate tolerancije </a:t>
                </a:r>
                <a14:m>
                  <m:oMath xmlns:m="http://schemas.openxmlformats.org/officeDocument/2006/math"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𝜀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ide se dalje, u slučaju da nije onda se ide u sledeću iteraciju.</a:t>
                </a: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5163" y="5122925"/>
                <a:ext cx="12139149" cy="361637"/>
              </a:xfrm>
              <a:prstGeom prst="rect">
                <a:avLst/>
              </a:prstGeom>
              <a:blipFill rotWithShape="0">
                <a:blip r:embed="rId6"/>
                <a:stretch>
                  <a:fillRect l="-352" t="-3333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914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891822" y="3582825"/>
                <a:ext cx="11887199" cy="13003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Nakon toga se ponovo provjerava uslov konvergencije, odnosno da li je greška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prihvatljiva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ali sada se gleda koliko se svojstvna vrijednosta mijenja između iteracija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po formuli: </a:t>
                </a:r>
                <a:endParaRPr lang="sr-Latn-ME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∣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𝜆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+1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−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𝜆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​∣ &lt;</m:t>
                      </m:r>
                      <m:r>
                        <m:rPr>
                          <m:sty m:val="p"/>
                        </m:rP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δ</m:t>
                      </m:r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822" y="3582825"/>
                <a:ext cx="11887199" cy="1300356"/>
              </a:xfrm>
              <a:prstGeom prst="rect">
                <a:avLst/>
              </a:prstGeom>
              <a:blipFill rotWithShape="0">
                <a:blip r:embed="rId4"/>
                <a:stretch>
                  <a:fillRect l="-256" t="-1408" r="-3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891821" y="5685135"/>
                <a:ext cx="11887199" cy="6309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Ukoliko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je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greška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prihvatljiv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uzimamo trenutni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𝜆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kao dominantnu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vrijednost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 </a:t>
                </a:r>
                <a:r>
                  <a:rPr lang="sv-S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U </a:t>
                </a:r>
                <a:r>
                  <a:rPr lang="sv-S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suprotnom, algoritam nastavlja sa narednom iteracijom sve dok ne bude zadovoljen kriterijum konvergencije</a:t>
                </a:r>
                <a:r>
                  <a:rPr lang="sv-S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</a:t>
                </a: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821" y="5685135"/>
                <a:ext cx="11887199" cy="630942"/>
              </a:xfrm>
              <a:prstGeom prst="rect">
                <a:avLst/>
              </a:prstGeom>
              <a:blipFill rotWithShape="0">
                <a:blip r:embed="rId5"/>
                <a:stretch>
                  <a:fillRect l="-256" t="-2913" b="-135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0364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6458" y="0"/>
            <a:ext cx="5253942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551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Prednosti i Nedostaci Paralelne Implementacije</a:t>
            </a:r>
            <a:endParaRPr lang="en-US" sz="4450" dirty="0"/>
          </a:p>
        </p:txBody>
      </p:sp>
      <p:sp>
        <p:nvSpPr>
          <p:cNvPr id="13" name="Text 1"/>
          <p:cNvSpPr/>
          <p:nvPr/>
        </p:nvSpPr>
        <p:spPr>
          <a:xfrm>
            <a:off x="793791" y="2897148"/>
            <a:ext cx="25047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Prednosti</a:t>
            </a:r>
            <a:endParaRPr lang="en-US" sz="2200" dirty="0"/>
          </a:p>
        </p:txBody>
      </p:sp>
      <p:sp>
        <p:nvSpPr>
          <p:cNvPr id="14" name="Text 2"/>
          <p:cNvSpPr/>
          <p:nvPr/>
        </p:nvSpPr>
        <p:spPr>
          <a:xfrm>
            <a:off x="793791" y="3492247"/>
            <a:ext cx="392120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Paralelna obrada značajno ubrzava računanje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Ovo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posebno 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dolazi do izražaja kod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velik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ih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matric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15" name="Text 3"/>
          <p:cNvSpPr/>
          <p:nvPr/>
        </p:nvSpPr>
        <p:spPr>
          <a:xfrm>
            <a:off x="793791" y="4663440"/>
            <a:ext cx="42297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Smanjeno vrijeme obrade</a:t>
            </a:r>
            <a:endParaRPr lang="en-US" sz="1750" dirty="0"/>
          </a:p>
        </p:txBody>
      </p:sp>
      <p:sp>
        <p:nvSpPr>
          <p:cNvPr id="16" name="Text 4"/>
          <p:cNvSpPr/>
          <p:nvPr/>
        </p:nvSpPr>
        <p:spPr>
          <a:xfrm>
            <a:off x="793790" y="5105638"/>
            <a:ext cx="42297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Skalabilnost sa više resursa</a:t>
            </a:r>
            <a:endParaRPr lang="en-US" sz="1750" dirty="0"/>
          </a:p>
        </p:txBody>
      </p:sp>
      <p:sp>
        <p:nvSpPr>
          <p:cNvPr id="17" name="Text 5"/>
          <p:cNvSpPr/>
          <p:nvPr/>
        </p:nvSpPr>
        <p:spPr>
          <a:xfrm>
            <a:off x="5783253" y="2897148"/>
            <a:ext cx="25047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Nedostaci</a:t>
            </a:r>
            <a:endParaRPr lang="en-US" sz="2200" dirty="0"/>
          </a:p>
        </p:txBody>
      </p:sp>
      <p:sp>
        <p:nvSpPr>
          <p:cNvPr id="18" name="Text 6"/>
          <p:cNvSpPr/>
          <p:nvPr/>
        </p:nvSpPr>
        <p:spPr>
          <a:xfrm>
            <a:off x="5256015" y="3492247"/>
            <a:ext cx="38879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Kod paralelnog pristupa se povećava složenost implementacije.</a:t>
            </a:r>
            <a:endParaRPr lang="en-US" sz="1750" dirty="0"/>
          </a:p>
        </p:txBody>
      </p:sp>
      <p:sp>
        <p:nvSpPr>
          <p:cNvPr id="19" name="Text 7"/>
          <p:cNvSpPr/>
          <p:nvPr/>
        </p:nvSpPr>
        <p:spPr>
          <a:xfrm>
            <a:off x="5275026" y="4624552"/>
            <a:ext cx="5516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Povećana složenost koda</a:t>
            </a:r>
            <a:endParaRPr lang="en-US" sz="1750" dirty="0"/>
          </a:p>
        </p:txBody>
      </p:sp>
      <p:sp>
        <p:nvSpPr>
          <p:cNvPr id="20" name="Text 8"/>
          <p:cNvSpPr/>
          <p:nvPr/>
        </p:nvSpPr>
        <p:spPr>
          <a:xfrm>
            <a:off x="5256015" y="5211857"/>
            <a:ext cx="5516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Komunikacijski troškovi</a:t>
            </a:r>
            <a:endParaRPr lang="en-US" sz="1750" dirty="0"/>
          </a:p>
        </p:txBody>
      </p:sp>
      <p:sp>
        <p:nvSpPr>
          <p:cNvPr id="21" name="Text 9"/>
          <p:cNvSpPr/>
          <p:nvPr/>
        </p:nvSpPr>
        <p:spPr>
          <a:xfrm>
            <a:off x="5275026" y="5795652"/>
            <a:ext cx="5516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Izazovi sinhronizacije</a:t>
            </a:r>
            <a:endParaRPr lang="en-US" sz="1750" dirty="0"/>
          </a:p>
        </p:txBody>
      </p:sp>
      <p:pic>
        <p:nvPicPr>
          <p:cNvPr id="2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6329" y="4564190"/>
            <a:ext cx="500878" cy="566976"/>
          </a:xfrm>
          <a:prstGeom prst="rect">
            <a:avLst/>
          </a:prstGeom>
        </p:spPr>
      </p:pic>
      <p:pic>
        <p:nvPicPr>
          <p:cNvPr id="2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753" y="4529888"/>
            <a:ext cx="500878" cy="566976"/>
          </a:xfrm>
          <a:prstGeom prst="rect">
            <a:avLst/>
          </a:prstGeom>
        </p:spPr>
      </p:pic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4753" y="5140461"/>
            <a:ext cx="500878" cy="5669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63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Zaključak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0339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60" y="4076462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Efikasnost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52437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Metoda Stepenih Iteracija je jednostavna za implementaciju i paralelizaciju.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0339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2032" y="4076462"/>
            <a:ext cx="340162" cy="4252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54078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Praktična Upotreba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954078" y="452437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Široka primjena u različitim naučnim i inženjerskim disciplinama.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640133" y="40339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5204" y="4076462"/>
            <a:ext cx="340162" cy="4252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77249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Paralelizacija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377249" y="452437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Paralelne implementacije mogu značajno smanjiti vrijeme računanja.</a:t>
            </a:r>
            <a:endParaRPr lang="en-US" sz="1750" dirty="0"/>
          </a:p>
        </p:txBody>
      </p:sp>
      <p:sp>
        <p:nvSpPr>
          <p:cNvPr id="15" name="Rectangle 14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94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20975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71557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3801035" y="3418642"/>
            <a:ext cx="7028330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 Hvala </a:t>
            </a:r>
            <a:r>
              <a:rPr lang="en-US" sz="61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na pažnji!</a:t>
            </a:r>
            <a:endParaRPr lang="en-US" sz="6150" dirty="0"/>
          </a:p>
        </p:txBody>
      </p:sp>
      <p:sp>
        <p:nvSpPr>
          <p:cNvPr id="6" name="Text 4"/>
          <p:cNvSpPr/>
          <p:nvPr/>
        </p:nvSpPr>
        <p:spPr>
          <a:xfrm>
            <a:off x="793790" y="47370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550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9731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5911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Rectangle 9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9"/>
          <p:cNvSpPr/>
          <p:nvPr/>
        </p:nvSpPr>
        <p:spPr>
          <a:xfrm>
            <a:off x="647034" y="2331720"/>
            <a:ext cx="7943810" cy="4283569"/>
          </a:xfrm>
          <a:prstGeom prst="roundRect">
            <a:avLst>
              <a:gd name="adj" fmla="val 720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193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UVOD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77108"/>
            <a:ext cx="7556421" cy="4038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Svojstvene vrijednosti predstavljaju važan koncept u matematici, fizici, inženjerstvu i računarstvu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 </a:t>
            </a:r>
            <a:r>
              <a:rPr lang="pt-BR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porastom dimenzija matrica, javlja se potreba za </a:t>
            </a:r>
            <a:r>
              <a:rPr lang="pt-BR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efikasni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ji</a:t>
            </a:r>
            <a:r>
              <a:rPr lang="pt-BR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 računarskim </a:t>
            </a:r>
            <a:r>
              <a:rPr lang="pt-BR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metodama.</a:t>
            </a:r>
            <a:endParaRPr lang="sr-Latn-ME" sz="1750" smtClean="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Metoda stepene iteracije predstavlja jednostavnu, ali efikasnu iterativnu tehniku za aproksimaciju najveće svojstvene vrijednosti matrice i njenog pripadajućeg vektora.</a:t>
            </a: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sr-Latn-ME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0274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1"/>
              <p:cNvSpPr/>
              <p:nvPr/>
            </p:nvSpPr>
            <p:spPr>
              <a:xfrm>
                <a:off x="793790" y="2772992"/>
                <a:ext cx="13042821" cy="394389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ts val="2850"/>
                  </a:lnSpc>
                </a:pPr>
                <a:endParaRPr lang="en-US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Definicija svojstvenih vrijednosti:</a:t>
                </a:r>
              </a:p>
              <a:p>
                <a:pPr>
                  <a:lnSpc>
                    <a:spcPts val="285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 i="1">
                          <a:latin typeface="Cambria Math" panose="02040503050406030204" pitchFamily="18" charset="0"/>
                        </a:rPr>
                        <m:t>𝐴𝑣</m:t>
                      </m:r>
                      <m:r>
                        <a:rPr lang="sr-Latn-ME" sz="21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en-US" sz="2100"/>
              </a:p>
              <a:p>
                <a:pPr>
                  <a:lnSpc>
                    <a:spcPts val="2850"/>
                  </a:lnSpc>
                </a:pPr>
                <a:endParaRPr lang="en-US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Osnovni cilj: pronalaženje dominantne svojstvene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vrijednosti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(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sr-Latn-ME" sz="175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𝜆</m:t>
                        </m:r>
                      </m:e>
                      <m:sub>
                        <m:r>
                          <a:rPr lang="en-US" sz="175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l-GR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)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i pripadajućeg vektora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( </a:t>
                </a:r>
                <a14:m>
                  <m:oMath xmlns:m="http://schemas.openxmlformats.org/officeDocument/2006/math">
                    <m:r>
                      <a:rPr lang="en-US" sz="1750" i="1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𝑥</m:t>
                    </m:r>
                  </m:oMath>
                </a14:m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).</a:t>
                </a: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Formula iteracije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 </a:t>
                </a:r>
              </a:p>
              <a:p>
                <a:pPr>
                  <a:lnSpc>
                    <a:spcPts val="285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1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 </m:t>
                          </m:r>
                        </m:den>
                      </m:f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​</a:t>
                </a: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3" name="Text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790" y="2772992"/>
                <a:ext cx="13042821" cy="3943897"/>
              </a:xfrm>
              <a:prstGeom prst="rect">
                <a:avLst/>
              </a:prstGeom>
              <a:blipFill rotWithShape="0">
                <a:blip r:embed="rId3"/>
                <a:stretch>
                  <a:fillRect l="-1028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086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7381" y="3518262"/>
            <a:ext cx="13042821" cy="3943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80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35107" y="6166169"/>
                <a:ext cx="12877055" cy="11699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‖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‖ =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𝐴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e>
                      </m:rad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107" y="6166169"/>
                <a:ext cx="12877055" cy="116993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6294124" y="2590516"/>
                <a:ext cx="2285431" cy="7607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1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:= </m:t>
                      </m:r>
                      <m:f>
                        <m:fPr>
                          <m:ctrlPr>
                            <a:rPr lang="en-US" sz="2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en-US" sz="2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mbria Math" panose="02040503050406030204" pitchFamily="18" charset="0"/>
                            </a:rPr>
                            <m:t>∥</m:t>
                          </m:r>
                          <m:sSub>
                            <m:sSubPr>
                              <m:ctrlP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mbria Math" panose="02040503050406030204" pitchFamily="18" charset="0"/>
                            </a:rPr>
                            <m:t>∥</m:t>
                          </m:r>
                        </m:den>
                      </m:f>
                      <m:r>
                        <a:rPr lang="en-US" sz="21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en-US" sz="210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4124" y="2590516"/>
                <a:ext cx="2285431" cy="760786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571901" y="1805872"/>
                <a:ext cx="10690747" cy="14388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</a:lstStyle>
              <a:p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Inicijalni vektor se bira proizvoljno,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i mo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že se izraziti kao linearna kombinacija svojstvenih vektora: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sr-Latn-ME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sr-Latn-ME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0</m:t>
                        </m:r>
                      </m:sub>
                    </m:sSub>
                    <m:r>
                      <a:rPr lang="en-US" sz="1750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=</m:t>
                    </m:r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𝑐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  <m:r>
                      <a:rPr lang="en-US" sz="1750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+</m:t>
                    </m:r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𝑐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b>
                    </m:sSub>
                    <m:r>
                      <a:rPr lang="en-US" sz="1750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+…+</m:t>
                    </m:r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𝑐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sub>
                    </m:sSub>
                    <m:r>
                      <a:rPr lang="sr-Latn-ME" sz="1750" b="0" i="0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, </m:t>
                    </m:r>
                  </m:oMath>
                </a14:m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 zatim se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normalizuje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</a:t>
                </a:r>
              </a:p>
              <a:p>
                <a:endParaRPr lang="sr-Latn-ME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endParaRPr lang="en-US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endParaRPr lang="sr-Latn-ME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901" y="1805872"/>
                <a:ext cx="10690747" cy="1438855"/>
              </a:xfrm>
              <a:prstGeom prst="rect">
                <a:avLst/>
              </a:prstGeom>
              <a:blipFill rotWithShape="0">
                <a:blip r:embed="rId5"/>
                <a:stretch>
                  <a:fillRect l="-399" t="-12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71901" y="3809051"/>
                <a:ext cx="13249588" cy="15913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Zatim se računa </a:t>
                </a:r>
                <a14:m>
                  <m:oMath xmlns:m="http://schemas.openxmlformats.org/officeDocument/2006/math">
                    <m:r>
                      <a:rPr lang="sr-Latn-ME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𝐴</m:t>
                    </m:r>
                    <m:sSub>
                      <m:sSubPr>
                        <m:ctrlPr>
                          <a:rPr lang="sr-Latn-ME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sr-Latn-ME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sr-Latn-ME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i onda 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se vrši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normalizacija po formuli:</a:t>
                </a:r>
                <a:r>
                  <a:rPr lang="sr-Latn-ME" smtClean="0"/>
                  <a:t> </a:t>
                </a:r>
              </a:p>
              <a:p>
                <a:endParaRPr lang="sr-Latn-ME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1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 </m:t>
                          </m:r>
                        </m:den>
                      </m:f>
                      <m:r>
                        <a:rPr lang="en-US" sz="21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100"/>
              </a:p>
              <a:p>
                <a:endParaRPr lang="en-US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901" y="3809051"/>
                <a:ext cx="13249588" cy="1591333"/>
              </a:xfrm>
              <a:prstGeom prst="rect">
                <a:avLst/>
              </a:prstGeom>
              <a:blipFill rotWithShape="0">
                <a:blip r:embed="rId6"/>
                <a:stretch>
                  <a:fillRect l="-322" t="-7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571901" y="5541488"/>
            <a:ext cx="7986482" cy="638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Najčešće se koristi Euklidska (L2) norma, koja se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računa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na sledeći način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4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086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7381" y="3518262"/>
            <a:ext cx="13042821" cy="3943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80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571901" y="1805872"/>
                <a:ext cx="7409343" cy="10079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</a:lstStyle>
              <a:p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Zatim se provjerava da li je zadovoljen uslov konvergencije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</a:t>
                </a:r>
                <a:r>
                  <a:rPr lang="en-US" sz="1600"/>
                  <a:t> </a:t>
                </a:r>
                <a:endParaRPr lang="sr-Latn-ME" sz="1600" i="1" smtClean="0"/>
              </a:p>
              <a:p>
                <a:endParaRPr lang="sr-Latn-ME" sz="2100" i="1" smtClean="0"/>
              </a:p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−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sz="2100" i="1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901" y="1805872"/>
                <a:ext cx="7409343" cy="1007968"/>
              </a:xfrm>
              <a:prstGeom prst="rect">
                <a:avLst/>
              </a:prstGeom>
              <a:blipFill rotWithShape="0">
                <a:blip r:embed="rId3"/>
                <a:stretch>
                  <a:fillRect l="-576" t="-18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571901" y="4075289"/>
            <a:ext cx="2268570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Kako sve ovo radi? 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4276572" y="5022542"/>
                <a:ext cx="5122684" cy="42825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+ ⋯+ </m:t>
                      </m:r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Sup>
                        <m:sSub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10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6572" y="5022542"/>
                <a:ext cx="5122684" cy="428259"/>
              </a:xfrm>
              <a:prstGeom prst="rect">
                <a:avLst/>
              </a:prstGeom>
              <a:blipFill rotWithShape="0">
                <a:blip r:embed="rId4"/>
                <a:stretch>
                  <a:fillRect b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1146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086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7381" y="3518262"/>
            <a:ext cx="13042821" cy="3943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80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6642547" y="3399235"/>
                <a:ext cx="1534587" cy="8323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 i="1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100" i="0">
                          <a:latin typeface="Cambria Math" panose="02040503050406030204" pitchFamily="18" charset="0"/>
                        </a:rPr>
                        <m:t>≈ </m:t>
                      </m:r>
                      <m:f>
                        <m:f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sSubSup>
                            <m:sSubSup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10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2547" y="3399235"/>
                <a:ext cx="1534587" cy="83234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797381" y="2167467"/>
                <a:ext cx="13741903" cy="6309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 kraju,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k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ada vektor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​ postane dovoljno blizak pravcu svojstvenog vektora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  <m:r>
                          <a:rPr lang="sr-Latn-ME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odgovarajuća svojstvena vrijednost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𝜆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može se</a:t>
                </a:r>
                <a:endParaRPr lang="sr-Latn-ME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proksimirati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pomoću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Rayleigh-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vog k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oličnik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381" y="2167467"/>
                <a:ext cx="13741903" cy="630942"/>
              </a:xfrm>
              <a:prstGeom prst="rect">
                <a:avLst/>
              </a:prstGeom>
              <a:blipFill rotWithShape="0">
                <a:blip r:embed="rId4"/>
                <a:stretch>
                  <a:fillRect l="-311" t="-4854" b="-135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031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172554" y="632178"/>
            <a:ext cx="10791737" cy="592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Vizualizacija algoritma stepene iteracije na 2x2 matrici</a:t>
            </a:r>
          </a:p>
        </p:txBody>
      </p:sp>
      <p:sp>
        <p:nvSpPr>
          <p:cNvPr id="5" name="Rectangle 4"/>
          <p:cNvSpPr/>
          <p:nvPr/>
        </p:nvSpPr>
        <p:spPr>
          <a:xfrm>
            <a:off x="682199" y="2509925"/>
            <a:ext cx="4330067" cy="1977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Lijevi grafikon prikazuje matricu sa dva svojstvena vektora, i kako se aproksimacija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vektora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 toku iteracija postepeno približava pravcu dominantnog svojstvenog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vektora,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dok je najmanji svojstveni vektor prikazan narandžasto radi poređenja. </a:t>
            </a:r>
          </a:p>
        </p:txBody>
      </p:sp>
      <p:pic>
        <p:nvPicPr>
          <p:cNvPr id="7" name="2025-04-01 00-13-50(1)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3485" b="4368"/>
          <a:stretch/>
        </p:blipFill>
        <p:spPr>
          <a:xfrm>
            <a:off x="5968153" y="1562074"/>
            <a:ext cx="7420469" cy="547567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68153" y="6899247"/>
            <a:ext cx="825796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By Alexmath1994 - Own work, CC BY-SA </a:t>
            </a:r>
            <a:r>
              <a:rPr lang="en-US" sz="120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4.0,</a:t>
            </a:r>
            <a:r>
              <a:rPr lang="sr-Latn-ME" sz="120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20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https</a:t>
            </a:r>
            <a:r>
              <a:rPr lang="en-US" sz="120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://commons.wikimedia.org/w/index.php?curid=86711489</a:t>
            </a:r>
          </a:p>
        </p:txBody>
      </p:sp>
    </p:spTree>
    <p:extLst>
      <p:ext uri="{BB962C8B-B14F-4D97-AF65-F5344CB8AC3E}">
        <p14:creationId xmlns:p14="http://schemas.microsoft.com/office/powerpoint/2010/main" val="1935130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829" y="571857"/>
            <a:ext cx="7688342" cy="1299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Primjena </a:t>
            </a:r>
            <a:r>
              <a:rPr lang="sr-Latn-ME" sz="40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lgoritma </a:t>
            </a:r>
            <a:r>
              <a:rPr lang="sr-Latn-ME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tepen</a:t>
            </a:r>
            <a:r>
              <a:rPr lang="sr-Latn-ME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 </a:t>
            </a:r>
            <a:r>
              <a:rPr lang="sr-Latn-ME" sz="40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teracij</a:t>
            </a:r>
            <a:r>
              <a:rPr lang="sr-Latn-ME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7829" y="218336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3332" y="239887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PageRank (Google)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43332" y="284833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Rangiranje web stranica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7829" y="360449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3332" y="382000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Analiza stabilnosti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43332" y="426946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Inženjerski sistemi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7829" y="502562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3332" y="524113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PCA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43332" y="569059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Pronalaženje glavnih komponenti u velikim skupovima podataka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7829" y="644675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3332" y="666226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Mašinsko učenje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43332" y="711172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mining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69"/>
            <a:ext cx="14630400" cy="18419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068980"/>
            <a:ext cx="4471749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Kako </a:t>
            </a:r>
            <a:r>
              <a:rPr lang="sr-Latn-ME" sz="34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sekvencijalni </a:t>
            </a:r>
            <a:r>
              <a:rPr lang="en-US" sz="34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Algoritam </a:t>
            </a:r>
            <a:r>
              <a:rPr lang="en-US" sz="3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Radi: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2626042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2802373"/>
            <a:ext cx="236934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Početna aproksimacija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2"/>
              <p:cNvSpPr/>
              <p:nvPr/>
            </p:nvSpPr>
            <p:spPr>
              <a:xfrm>
                <a:off x="1764149" y="3183849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200"/>
                  </a:lnSpc>
                  <a:buNone/>
                </a:pPr>
                <a:r>
                  <a:rPr lang="en-US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Nasumični </a:t>
                </a:r>
                <a:r>
                  <a:rPr lang="en-US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vektor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 </m:t>
                    </m:r>
                  </m:oMath>
                </a14:m>
                <a:r>
                  <a:rPr lang="en-US" dirty="0" smtClean="0"/>
                  <a:t>  </a:t>
                </a:r>
                <a:endParaRPr lang="en-US" dirty="0"/>
              </a:p>
            </p:txBody>
          </p:sp>
        </mc:Choice>
        <mc:Fallback xmlns="">
          <p:sp>
            <p:nvSpPr>
              <p:cNvPr id="6" name="Text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3183849"/>
                <a:ext cx="12248793" cy="282297"/>
              </a:xfrm>
              <a:prstGeom prst="rect">
                <a:avLst/>
              </a:prstGeom>
              <a:blipFill rotWithShape="0">
                <a:blip r:embed="rId5"/>
                <a:stretch>
                  <a:fillRect l="-1144" t="-25532" b="-48936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3684626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3860958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Iterativno množenje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4"/>
              <p:cNvSpPr/>
              <p:nvPr/>
            </p:nvSpPr>
            <p:spPr>
              <a:xfrm>
                <a:off x="1764149" y="4242434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200"/>
                  </a:lnSpc>
                  <a:buNone/>
                </a:pPr>
                <a:r>
                  <a:rPr lang="en-US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Matrica A </a:t>
                </a:r>
                <a:r>
                  <a:rPr lang="en-US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sa vektorom =&gt;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b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+1</m:t>
                        </m:r>
                      </m:sub>
                    </m:sSub>
                    <m:r>
                      <a:rPr lang="en-US" i="1" dirty="0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r>
                      <a:rPr lang="en-US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= </m:t>
                    </m:r>
                    <m:r>
                      <a:rPr lang="en-US" i="1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𝐴</m:t>
                    </m:r>
                    <m:sSub>
                      <m:sSubPr>
                        <m:ctrlP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4242434"/>
                <a:ext cx="12248793" cy="282297"/>
              </a:xfrm>
              <a:prstGeom prst="rect">
                <a:avLst/>
              </a:prstGeom>
              <a:blipFill rotWithShape="0">
                <a:blip r:embed="rId7"/>
                <a:stretch>
                  <a:fillRect l="-1144" t="-26087" b="-50000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458" y="4743211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4919543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Normalizacija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6"/>
              <p:cNvSpPr/>
              <p:nvPr/>
            </p:nvSpPr>
            <p:spPr>
              <a:xfrm>
                <a:off x="1764149" y="5301019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200"/>
                  </a:lnSpc>
                  <a:buNone/>
                </a:pPr>
                <a:r>
                  <a:rPr lang="en-US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Rezultujući </a:t>
                </a:r>
                <a:r>
                  <a:rPr lang="en-US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vektor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b="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+1</m:t>
                        </m:r>
                      </m:sub>
                    </m:sSub>
                    <m:r>
                      <a:rPr lang="en-US" i="1" dirty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=</m:t>
                    </m:r>
                    <m:f>
                      <m:fPr>
                        <m:ctrlP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𝐴𝑏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‖ </m:t>
                        </m:r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𝐴</m:t>
                        </m:r>
                        <m:sSub>
                          <m:sSubPr>
                            <m:ctrlP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𝑘</m:t>
                            </m:r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  ‖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2" name="Text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5301019"/>
                <a:ext cx="12248793" cy="282297"/>
              </a:xfrm>
              <a:prstGeom prst="rect">
                <a:avLst/>
              </a:prstGeom>
              <a:blipFill rotWithShape="0">
                <a:blip r:embed="rId9"/>
                <a:stretch>
                  <a:fillRect l="-1144" t="-50000" b="-41304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7458" y="5801796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59781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Konvergencija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 8"/>
              <p:cNvSpPr/>
              <p:nvPr/>
            </p:nvSpPr>
            <p:spPr>
              <a:xfrm>
                <a:off x="1764149" y="6359604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>
                  <a:lnSpc>
                    <a:spcPts val="2200"/>
                  </a:lnSpc>
                </a:pPr>
                <a:r>
                  <a:rPr lang="en-US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Provjerava se da li je ispunjen uslov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 −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𝜀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5" name="Text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6359604"/>
                <a:ext cx="12248793" cy="282297"/>
              </a:xfrm>
              <a:prstGeom prst="rect">
                <a:avLst/>
              </a:prstGeom>
              <a:blipFill rotWithShape="0">
                <a:blip r:embed="rId11"/>
                <a:stretch>
                  <a:fillRect l="-1144" t="-25532" b="-48936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/>
          <p:cNvSpPr/>
          <p:nvPr/>
        </p:nvSpPr>
        <p:spPr>
          <a:xfrm>
            <a:off x="12801600" y="6796628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7215892" y="7192357"/>
                <a:ext cx="1345305" cy="7266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≈ 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5892" y="7192357"/>
                <a:ext cx="1345305" cy="726609"/>
              </a:xfrm>
              <a:prstGeom prst="rect">
                <a:avLst/>
              </a:prstGeom>
              <a:blipFill rotWithShape="0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7458" y="6860381"/>
            <a:ext cx="882134" cy="1058585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844036" y="7202311"/>
            <a:ext cx="428978" cy="395795"/>
          </a:xfrm>
          <a:prstGeom prst="rect">
            <a:avLst/>
          </a:prstGeom>
          <a:solidFill>
            <a:srgbClr val="D2D9F9"/>
          </a:solidFill>
          <a:ln>
            <a:solidFill>
              <a:srgbClr val="D2D9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ME" sz="2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n-US" sz="2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17302" y="6824118"/>
            <a:ext cx="371287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170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Dominantna svojstvena vrijednost</a:t>
            </a:r>
            <a:endParaRPr lang="en-US" sz="1700">
              <a:solidFill>
                <a:srgbClr val="404155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17302" y="7400208"/>
            <a:ext cx="5482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Aproksimacija pomoću Rayleigh-evog </a:t>
            </a:r>
            <a:r>
              <a:rPr lang="sr-Latn-ME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količnika:</a:t>
            </a:r>
            <a:endParaRPr lang="en-US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401988" y="2420451"/>
            <a:ext cx="6228412" cy="48765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1930</TotalTime>
  <Words>631</Words>
  <Application>Microsoft Office PowerPoint</Application>
  <PresentationFormat>Custom</PresentationFormat>
  <Paragraphs>136</Paragraphs>
  <Slides>18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Wingdings</vt:lpstr>
      <vt:lpstr>Helvetica</vt:lpstr>
      <vt:lpstr>Calibri Light</vt:lpstr>
      <vt:lpstr>Poppins</vt:lpstr>
      <vt:lpstr>Cambria Math</vt:lpstr>
      <vt:lpstr>Calibri</vt:lpstr>
      <vt:lpstr>Times New Roman</vt:lpstr>
      <vt:lpstr>Nobile</vt:lpstr>
      <vt:lpstr>Arial</vt:lpstr>
      <vt:lpstr>Corben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account</cp:lastModifiedBy>
  <cp:revision>74</cp:revision>
  <dcterms:created xsi:type="dcterms:W3CDTF">2025-03-25T13:13:31Z</dcterms:created>
  <dcterms:modified xsi:type="dcterms:W3CDTF">2025-04-22T13:47:25Z</dcterms:modified>
</cp:coreProperties>
</file>